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10" r:id="rId2"/>
    <p:sldId id="411" r:id="rId3"/>
    <p:sldId id="412" r:id="rId4"/>
    <p:sldId id="413" r:id="rId5"/>
    <p:sldId id="414" r:id="rId6"/>
    <p:sldId id="415" r:id="rId7"/>
    <p:sldId id="417" r:id="rId8"/>
    <p:sldId id="429" r:id="rId9"/>
    <p:sldId id="416" r:id="rId10"/>
    <p:sldId id="418" r:id="rId11"/>
    <p:sldId id="423" r:id="rId12"/>
    <p:sldId id="421" r:id="rId13"/>
    <p:sldId id="419" r:id="rId14"/>
    <p:sldId id="424" r:id="rId15"/>
    <p:sldId id="426" r:id="rId16"/>
    <p:sldId id="428" r:id="rId17"/>
    <p:sldId id="422" r:id="rId18"/>
    <p:sldId id="425" r:id="rId19"/>
    <p:sldId id="42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2" name="FtpDown" initials="F" lastIdx="2" clrIdx="0"/>
  <p:cmAuthor id="3" name="克文 徐" initials="克文" lastIdx="1" clrIdx="1"/>
  <p:cmAuthor id="4" name="新课标第一网" initials="新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8200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2" d="100"/>
          <a:sy n="82" d="100"/>
        </p:scale>
        <p:origin x="348" y="96"/>
      </p:cViewPr>
      <p:guideLst>
        <p:guide orient="horz" pos="2160"/>
        <p:guide pos="383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2020/5/6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0060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678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386A3-C613-F44E-839D-F1521612D14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8792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068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2020/5/6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" Target="slide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39720" y="3550285"/>
            <a:ext cx="580136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>
                <a:solidFill>
                  <a:srgbClr val="00B0F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lang="zh-CN" altLang="en-US" sz="4000" b="1">
                <a:solidFill>
                  <a:srgbClr val="00B0F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古代文明</a:t>
            </a:r>
          </a:p>
          <a:p>
            <a:r>
              <a:rPr lang="en-US" altLang="zh-CN" sz="4000" b="1">
                <a:solidFill>
                  <a:srgbClr val="00B0F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sz="4000" b="1">
                <a:solidFill>
                  <a:srgbClr val="00B0F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封建时代的欧洲与亚洲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670" y="2057400"/>
            <a:ext cx="6438900" cy="10572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2280" y="225425"/>
            <a:ext cx="4094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/>
              <a:t>统编教材世界历史第一册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41080" y="365188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/>
              <a:t>第一、二单元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641080" y="428561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/>
              <a:t>第三、四单元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3" descr="图片3_副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8" y="0"/>
            <a:ext cx="91154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44780" y="5683250"/>
            <a:ext cx="34340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002060"/>
                </a:solidFill>
              </a:rPr>
              <a:t>公元前</a:t>
            </a:r>
            <a:r>
              <a:rPr lang="en-US" altLang="zh-CN" sz="3200" b="1">
                <a:solidFill>
                  <a:srgbClr val="002060"/>
                </a:solidFill>
              </a:rPr>
              <a:t>8</a:t>
            </a:r>
            <a:r>
              <a:rPr lang="zh-CN" altLang="en-US" sz="3200" b="1">
                <a:solidFill>
                  <a:srgbClr val="002060"/>
                </a:solidFill>
              </a:rPr>
              <a:t>世纪</a:t>
            </a:r>
          </a:p>
          <a:p>
            <a:pPr algn="ctr"/>
            <a:r>
              <a:rPr lang="zh-CN" altLang="en-US" sz="3200" b="1">
                <a:solidFill>
                  <a:srgbClr val="002060"/>
                </a:solidFill>
              </a:rPr>
              <a:t>希腊进入城邦时代</a:t>
            </a:r>
          </a:p>
        </p:txBody>
      </p:sp>
      <p:sp>
        <p:nvSpPr>
          <p:cNvPr id="5" name="椭圆 4"/>
          <p:cNvSpPr/>
          <p:nvPr/>
        </p:nvSpPr>
        <p:spPr>
          <a:xfrm>
            <a:off x="3968115" y="3488055"/>
            <a:ext cx="882650" cy="633095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95905" y="1625600"/>
            <a:ext cx="3885565" cy="8299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4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小国寡民</a:t>
            </a:r>
            <a:r>
              <a:rPr lang="en-US" altLang="zh-CN" sz="4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470" y="3042285"/>
            <a:ext cx="2672080" cy="368617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284470" y="2520315"/>
            <a:ext cx="2672080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</a:rPr>
              <a:t>奴隶制民主政治</a:t>
            </a:r>
          </a:p>
        </p:txBody>
      </p:sp>
      <p:sp>
        <p:nvSpPr>
          <p:cNvPr id="27" name="文本框 26"/>
          <p:cNvSpPr txBox="1"/>
          <p:nvPr/>
        </p:nvSpPr>
        <p:spPr>
          <a:xfrm flipH="1">
            <a:off x="9130030" y="2099310"/>
            <a:ext cx="28956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公元前</a:t>
            </a:r>
            <a:r>
              <a:rPr lang="en-US" sz="2400" dirty="0" smtClean="0">
                <a:solidFill>
                  <a:srgbClr val="76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5</a:t>
            </a:r>
            <a:r>
              <a:rPr lang="zh-CN" altLang="en-US" sz="2400" dirty="0" smtClean="0">
                <a:solidFill>
                  <a:srgbClr val="76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世纪中后期，伯里克利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主政时期，雅典达到</a:t>
            </a:r>
            <a:r>
              <a:rPr lang="zh-CN" altLang="en-US" sz="2400" dirty="0" smtClean="0">
                <a:solidFill>
                  <a:srgbClr val="76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全盛。</a:t>
            </a:r>
            <a:endParaRPr lang="zh-CN" altLang="en-US" sz="2400"/>
          </a:p>
        </p:txBody>
      </p:sp>
      <p:pic>
        <p:nvPicPr>
          <p:cNvPr id="28" name="图片 27" descr="01300000251452123022912117357_s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29470" y="179705"/>
            <a:ext cx="1396365" cy="1919605"/>
          </a:xfrm>
          <a:prstGeom prst="rect">
            <a:avLst/>
          </a:prstGeom>
        </p:spPr>
      </p:pic>
      <p:pic>
        <p:nvPicPr>
          <p:cNvPr id="12296" name="Picture 17" descr="陶片放逐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3"/>
          <a:stretch>
            <a:fillRect/>
          </a:stretch>
        </p:blipFill>
        <p:spPr bwMode="auto">
          <a:xfrm>
            <a:off x="9813290" y="3298190"/>
            <a:ext cx="1528445" cy="1345565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/>
          <p:cNvSpPr txBox="1"/>
          <p:nvPr/>
        </p:nvSpPr>
        <p:spPr>
          <a:xfrm>
            <a:off x="9838055" y="464375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“</a:t>
            </a:r>
            <a:r>
              <a:rPr lang="zh-CN" altLang="en-US" b="1"/>
              <a:t>陶片放逐法</a:t>
            </a:r>
            <a:r>
              <a:rPr lang="en-US" altLang="zh-CN" b="1"/>
              <a:t>”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9307830" y="5012055"/>
            <a:ext cx="27178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/>
              <a:t>在陶片上写下可能危害城邦者的姓名， 超过6千票（2/3票）就要放逐。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658350" y="5934075"/>
            <a:ext cx="20167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</a:rPr>
              <a:t>易被野心家控制，</a:t>
            </a:r>
          </a:p>
          <a:p>
            <a:pPr algn="ctr"/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</a:rPr>
              <a:t>产生暴民政治。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bldLvl="0" animBg="1"/>
      <p:bldP spid="26" grpId="0" animBg="1"/>
      <p:bldP spid="27" grpId="0"/>
      <p:bldP spid="29" grpId="0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34271" t="24279" r="43628" b="19742"/>
          <a:stretch>
            <a:fillRect/>
          </a:stretch>
        </p:blipFill>
        <p:spPr>
          <a:xfrm>
            <a:off x="709930" y="378460"/>
            <a:ext cx="2701290" cy="38493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54735" y="422783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rgbClr val="8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神人同形同性</a:t>
            </a:r>
          </a:p>
        </p:txBody>
      </p:sp>
      <p:sp>
        <p:nvSpPr>
          <p:cNvPr id="74" name="矩形 73"/>
          <p:cNvSpPr/>
          <p:nvPr/>
        </p:nvSpPr>
        <p:spPr>
          <a:xfrm>
            <a:off x="4149725" y="3794760"/>
            <a:ext cx="285940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《荷马史诗》对研究公元前</a:t>
            </a:r>
            <a:r>
              <a:rPr lang="en-US" altLang="zh-CN" dirty="0" smtClean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11</a:t>
            </a:r>
            <a:r>
              <a:rPr lang="zh-CN" altLang="en-US" dirty="0" smtClean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世纪到公元前</a:t>
            </a:r>
            <a:r>
              <a:rPr lang="en-US" altLang="zh-CN" dirty="0" smtClean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9</a:t>
            </a:r>
            <a:r>
              <a:rPr lang="zh-CN" altLang="en-US" dirty="0" smtClean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世纪的希腊社会、风俗、军事等方面很有帮助。</a:t>
            </a:r>
            <a:endParaRPr lang="zh-CN" altLang="en-US" sz="1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5290" y="567055"/>
            <a:ext cx="2708910" cy="3227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470" y="534670"/>
            <a:ext cx="2507615" cy="35363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00975" y="4135755"/>
            <a:ext cx="25038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>
                <a:solidFill>
                  <a:srgbClr val="7030A0"/>
                </a:solidFill>
                <a:latin typeface="+mj-ea"/>
                <a:ea typeface="+mj-ea"/>
                <a:cs typeface="+mj-ea"/>
              </a:rPr>
              <a:t>哲学“philosophia”</a:t>
            </a:r>
          </a:p>
          <a:p>
            <a:pPr algn="ctr"/>
            <a:r>
              <a:rPr lang="zh-CN" altLang="en-US" b="1">
                <a:solidFill>
                  <a:srgbClr val="7030A0"/>
                </a:solidFill>
                <a:latin typeface="+mj-ea"/>
                <a:ea typeface="+mj-ea"/>
                <a:cs typeface="+mj-ea"/>
              </a:rPr>
              <a:t>热爱智慧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205085" y="2255520"/>
            <a:ext cx="17887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苏格拉底</a:t>
            </a: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“认识你自己”</a:t>
            </a:r>
            <a:endParaRPr lang="zh-CN" altLang="en-US" sz="2000"/>
          </a:p>
        </p:txBody>
      </p:sp>
      <p:sp>
        <p:nvSpPr>
          <p:cNvPr id="14" name="文本框 13"/>
          <p:cNvSpPr txBox="1"/>
          <p:nvPr/>
        </p:nvSpPr>
        <p:spPr>
          <a:xfrm>
            <a:off x="2669540" y="5206365"/>
            <a:ext cx="7416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神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478520" y="5083175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solidFill>
                  <a:srgbClr val="7030A0"/>
                </a:solidFill>
                <a:latin typeface="华文琥珀" panose="02010800040101010101" charset="-122"/>
                <a:ea typeface="华文琥珀" panose="02010800040101010101" charset="-122"/>
              </a:rPr>
              <a:t>人</a:t>
            </a:r>
          </a:p>
        </p:txBody>
      </p:sp>
      <p:sp>
        <p:nvSpPr>
          <p:cNvPr id="16" name="燕尾形箭头 15"/>
          <p:cNvSpPr/>
          <p:nvPr/>
        </p:nvSpPr>
        <p:spPr>
          <a:xfrm>
            <a:off x="4547870" y="5277485"/>
            <a:ext cx="3025775" cy="60325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4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千图PPT彼岸天：ID 8661124库_矩形 5"/>
          <p:cNvSpPr/>
          <p:nvPr>
            <p:custDataLst>
              <p:tags r:id="rId1"/>
            </p:custDataLst>
          </p:nvPr>
        </p:nvSpPr>
        <p:spPr bwMode="auto">
          <a:xfrm>
            <a:off x="1687354" y="973931"/>
            <a:ext cx="8802529" cy="4866799"/>
          </a:xfrm>
          <a:prstGeom prst="rect">
            <a:avLst/>
          </a:prstGeom>
          <a:noFill/>
          <a:ln w="22225">
            <a:solidFill>
              <a:schemeClr val="bg1"/>
            </a:solidFill>
            <a:round/>
          </a:ln>
        </p:spPr>
        <p:txBody>
          <a:bodyPr anchor="ctr"/>
          <a:lstStyle/>
          <a:p>
            <a:pPr algn="ctr"/>
            <a:endParaRPr sz="100">
              <a:latin typeface="HappyZcool-2016" panose="02010600030101010101" pitchFamily="2" charset="-122"/>
              <a:ea typeface="HappyZcool-2016" panose="02010600030101010101" pitchFamily="2" charset="-122"/>
              <a:sym typeface="HappyZcool-2016" panose="02010600030101010101" pitchFamily="2" charset="-122"/>
            </a:endParaRPr>
          </a:p>
        </p:txBody>
      </p:sp>
      <p:pic>
        <p:nvPicPr>
          <p:cNvPr id="12292" name="Picture 4" descr="yalishanda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090" y="3630613"/>
            <a:ext cx="5083016" cy="2895124"/>
          </a:xfrm>
          <a:prstGeom prst="rect">
            <a:avLst/>
          </a:prstGeom>
          <a:noFill/>
          <a:ln w="19050">
            <a:solidFill>
              <a:schemeClr val="accent4">
                <a:lumMod val="50000"/>
              </a:schemeClr>
            </a:solidFill>
          </a:ln>
        </p:spPr>
      </p:pic>
      <p:sp>
        <p:nvSpPr>
          <p:cNvPr id="12294" name="Text Box 6"/>
          <p:cNvSpPr txBox="1"/>
          <p:nvPr/>
        </p:nvSpPr>
        <p:spPr>
          <a:xfrm>
            <a:off x="1609090" y="4230211"/>
            <a:ext cx="959644" cy="32194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5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希腊文明</a:t>
            </a:r>
          </a:p>
        </p:txBody>
      </p:sp>
      <p:sp>
        <p:nvSpPr>
          <p:cNvPr id="12296" name="Text Box 8"/>
          <p:cNvSpPr txBox="1"/>
          <p:nvPr/>
        </p:nvSpPr>
        <p:spPr>
          <a:xfrm rot="2040000">
            <a:off x="1672908" y="5491560"/>
            <a:ext cx="1134666" cy="32194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lstStyle/>
          <a:p>
            <a:pPr algn="dist">
              <a:spcBef>
                <a:spcPct val="50000"/>
              </a:spcBef>
            </a:pPr>
            <a:r>
              <a:rPr lang="zh-CN" altLang="en-US" sz="15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埃及文明</a:t>
            </a:r>
          </a:p>
        </p:txBody>
      </p:sp>
      <p:sp>
        <p:nvSpPr>
          <p:cNvPr id="12302" name="Text Box 14"/>
          <p:cNvSpPr txBox="1"/>
          <p:nvPr/>
        </p:nvSpPr>
        <p:spPr>
          <a:xfrm>
            <a:off x="3449082" y="4928156"/>
            <a:ext cx="1041797" cy="32194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5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波斯文明</a:t>
            </a:r>
          </a:p>
        </p:txBody>
      </p:sp>
      <p:sp>
        <p:nvSpPr>
          <p:cNvPr id="12304" name="Text Box 16"/>
          <p:cNvSpPr txBox="1"/>
          <p:nvPr/>
        </p:nvSpPr>
        <p:spPr>
          <a:xfrm rot="1200000">
            <a:off x="5641023" y="4768850"/>
            <a:ext cx="985838" cy="32194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5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印度文明</a:t>
            </a:r>
            <a:r>
              <a:rPr lang="zh-CN" altLang="en-US" sz="900" b="1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1729423" y="2065496"/>
            <a:ext cx="1019651" cy="3724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b="1">
                <a:solidFill>
                  <a:srgbClr val="2F57E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消极：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1730058" y="2753360"/>
            <a:ext cx="1019651" cy="3724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积极：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915285" y="2021840"/>
            <a:ext cx="86804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给东方人民带来了巨大的灾难，也掠夺了东方世界的无数财富。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915285" y="2614295"/>
            <a:ext cx="868108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促进了东西方文化的大交汇。</a:t>
            </a:r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加强了东西方之间的经济联系和贸易往来。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rcRect t="6082" r="47650" b="34204"/>
          <a:stretch>
            <a:fillRect/>
          </a:stretch>
        </p:blipFill>
        <p:spPr>
          <a:xfrm>
            <a:off x="878840" y="384175"/>
            <a:ext cx="2722245" cy="1402080"/>
          </a:xfrm>
          <a:prstGeom prst="rect">
            <a:avLst/>
          </a:prstGeom>
        </p:spPr>
      </p:pic>
      <p:sp>
        <p:nvSpPr>
          <p:cNvPr id="17420" name="Text Box 12"/>
          <p:cNvSpPr txBox="1"/>
          <p:nvPr/>
        </p:nvSpPr>
        <p:spPr>
          <a:xfrm>
            <a:off x="7353935" y="611823"/>
            <a:ext cx="3241675" cy="9461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chemeClr val="accent2"/>
                </a:solidFill>
                <a:ea typeface="幼圆" panose="02010509060101010101" pitchFamily="49" charset="-122"/>
              </a:rPr>
              <a:t>“</a:t>
            </a:r>
            <a:r>
              <a:rPr lang="zh-CN" altLang="en-US" sz="2800" b="1" dirty="0">
                <a:solidFill>
                  <a:schemeClr val="accent2"/>
                </a:solidFill>
                <a:ea typeface="幼圆" panose="02010509060101010101" pitchFamily="49" charset="-122"/>
              </a:rPr>
              <a:t>把战争带给亚洲，把财富带回希腊”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735" y="709295"/>
            <a:ext cx="3505200" cy="752475"/>
          </a:xfrm>
          <a:prstGeom prst="rect">
            <a:avLst/>
          </a:prstGeom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378825" y="4418330"/>
            <a:ext cx="2903220" cy="131953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660" noProof="0" dirty="0">
                <a:solidFill>
                  <a:srgbClr val="7030A0"/>
                </a:solidFill>
                <a:latin typeface="华文琥珀" panose="02010800040101010101" charset="-122"/>
                <a:ea typeface="华文琥珀" panose="02010800040101010101" charset="-122"/>
                <a:sym typeface="+mn-ea"/>
              </a:rPr>
              <a:t>犍陀罗的佛像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665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波浪式的卷发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660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希腊罗马式披袍</a:t>
            </a:r>
            <a:endParaRPr kumimoji="1" lang="zh-CN" altLang="en-US" sz="2665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</p:txBody>
      </p:sp>
      <p:pic>
        <p:nvPicPr>
          <p:cNvPr id="53258" name="Picture 4" descr="100_1128"/>
          <p:cNvPicPr>
            <a:picLocks noChangeAspect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8490" y="3576320"/>
            <a:ext cx="1410335" cy="28568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4790440" y="1461770"/>
            <a:ext cx="16211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/>
              <a:t>公元前</a:t>
            </a:r>
            <a:r>
              <a:rPr lang="en-US" altLang="zh-CN"/>
              <a:t>4</a:t>
            </a:r>
            <a:r>
              <a:rPr lang="zh-CN" altLang="en-US"/>
              <a:t>世纪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bldLvl="0" animBg="1"/>
      <p:bldP spid="12296" grpId="0" bldLvl="0" animBg="1"/>
      <p:bldP spid="12302" grpId="0" bldLvl="0" animBg="1"/>
      <p:bldP spid="12304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17420" grpId="0" bldLvl="0" animBg="1"/>
      <p:bldP spid="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65" y="126365"/>
            <a:ext cx="6343650" cy="4191000"/>
          </a:xfrm>
          <a:prstGeom prst="rect">
            <a:avLst/>
          </a:prstGeom>
        </p:spPr>
      </p:pic>
      <p:sp>
        <p:nvSpPr>
          <p:cNvPr id="144387" name="Text Box 4"/>
          <p:cNvSpPr txBox="1"/>
          <p:nvPr/>
        </p:nvSpPr>
        <p:spPr>
          <a:xfrm>
            <a:off x="942340" y="4396740"/>
            <a:ext cx="129540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  <a:hlinkClick r:id="" action="ppaction://noaction"/>
              </a:rPr>
              <a:t>城邦</a:t>
            </a:r>
            <a:endParaRPr lang="zh-CN" altLang="en-US" sz="3600" b="1" dirty="0">
              <a:solidFill>
                <a:srgbClr val="000000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44388" name="Line 5"/>
          <p:cNvSpPr/>
          <p:nvPr/>
        </p:nvSpPr>
        <p:spPr>
          <a:xfrm>
            <a:off x="2058353" y="4757103"/>
            <a:ext cx="533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4389" name="Text Box 6"/>
          <p:cNvSpPr txBox="1"/>
          <p:nvPr/>
        </p:nvSpPr>
        <p:spPr>
          <a:xfrm>
            <a:off x="2592070" y="4396740"/>
            <a:ext cx="167640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  <a:hlinkClick r:id="rId4" action="ppaction://hlinksldjump"/>
              </a:rPr>
              <a:t>共和国</a:t>
            </a:r>
            <a:endParaRPr lang="zh-CN" altLang="en-US" sz="3600" b="1" dirty="0">
              <a:solidFill>
                <a:srgbClr val="000000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44390" name="Line 7"/>
          <p:cNvSpPr/>
          <p:nvPr/>
        </p:nvSpPr>
        <p:spPr>
          <a:xfrm>
            <a:off x="4134168" y="4757103"/>
            <a:ext cx="533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4391" name="Text Box 8"/>
          <p:cNvSpPr txBox="1"/>
          <p:nvPr/>
        </p:nvSpPr>
        <p:spPr>
          <a:xfrm>
            <a:off x="4577715" y="4396740"/>
            <a:ext cx="121412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幼圆" panose="02010509060101010101" pitchFamily="49" charset="-122"/>
                <a:hlinkClick r:id="" action="ppaction://noaction"/>
              </a:rPr>
              <a:t>帝国</a:t>
            </a:r>
            <a:endParaRPr lang="zh-CN" altLang="en-US" sz="3600" b="1" dirty="0">
              <a:solidFill>
                <a:srgbClr val="000000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44399" name="Text Box 16"/>
          <p:cNvSpPr txBox="1"/>
          <p:nvPr/>
        </p:nvSpPr>
        <p:spPr>
          <a:xfrm>
            <a:off x="2499995" y="4980305"/>
            <a:ext cx="1860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（前</a:t>
            </a:r>
            <a:r>
              <a:rPr lang="en-US" altLang="zh-CN" sz="2400" b="1" dirty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509</a:t>
            </a:r>
            <a:r>
              <a:rPr lang="zh-CN" altLang="en-US" sz="2400" b="1" dirty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年）</a:t>
            </a:r>
          </a:p>
        </p:txBody>
      </p:sp>
      <p:sp>
        <p:nvSpPr>
          <p:cNvPr id="144398" name="Text Box 15"/>
          <p:cNvSpPr txBox="1"/>
          <p:nvPr/>
        </p:nvSpPr>
        <p:spPr>
          <a:xfrm>
            <a:off x="659448" y="4980305"/>
            <a:ext cx="1860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（前</a:t>
            </a:r>
            <a:r>
              <a:rPr lang="en-US" altLang="zh-CN" sz="2400" b="1" dirty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400" b="1" dirty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世纪）</a:t>
            </a:r>
          </a:p>
        </p:txBody>
      </p:sp>
      <p:sp>
        <p:nvSpPr>
          <p:cNvPr id="144400" name="Text Box 17"/>
          <p:cNvSpPr txBox="1"/>
          <p:nvPr/>
        </p:nvSpPr>
        <p:spPr>
          <a:xfrm>
            <a:off x="3975418" y="4979988"/>
            <a:ext cx="26352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（前</a:t>
            </a:r>
            <a:r>
              <a:rPr lang="en-US" altLang="zh-CN" sz="2400" b="1" dirty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27</a:t>
            </a:r>
            <a:r>
              <a:rPr lang="zh-CN" altLang="en-US" sz="2400" b="1" dirty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</a:t>
            </a:r>
            <a:r>
              <a:rPr lang="en-US" altLang="zh-CN" sz="2400" b="1" dirty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-395</a:t>
            </a:r>
            <a:r>
              <a:rPr lang="zh-CN" altLang="en-US" sz="2400" b="1" dirty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年）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465" y="224790"/>
            <a:ext cx="2242185" cy="33648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261860" y="3795395"/>
            <a:ext cx="12553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屋大维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58825" y="5498465"/>
            <a:ext cx="8180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7030A0"/>
                </a:solidFill>
              </a:rPr>
              <a:t>罗马帝国的扩张充满了</a:t>
            </a:r>
            <a:r>
              <a:rPr lang="zh-CN" altLang="en-US" sz="2400" b="1">
                <a:solidFill>
                  <a:srgbClr val="7030A0"/>
                </a:solidFill>
                <a:sym typeface="+mn-ea"/>
              </a:rPr>
              <a:t>暴力</a:t>
            </a:r>
            <a:r>
              <a:rPr lang="zh-CN" altLang="en-US" sz="2400" b="1">
                <a:solidFill>
                  <a:srgbClr val="7030A0"/>
                </a:solidFill>
              </a:rPr>
              <a:t>和</a:t>
            </a:r>
            <a:r>
              <a:rPr lang="zh-CN" altLang="en-US" sz="2400" b="1">
                <a:solidFill>
                  <a:srgbClr val="7030A0"/>
                </a:solidFill>
                <a:sym typeface="+mn-ea"/>
              </a:rPr>
              <a:t>血腥，但也在继承古希腊文化的基础上，将诸如罗马法、罗马建筑形式等罗马文化传播到了帝国各处，同时也开始与基督教文化产生融合。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260" y="2101850"/>
            <a:ext cx="2703830" cy="20713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2260" y="126365"/>
            <a:ext cx="2703830" cy="175196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1625" y="4396740"/>
            <a:ext cx="2704465" cy="2028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4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4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/>
      <p:bldP spid="144389" grpId="0"/>
      <p:bldP spid="144391" grpId="0"/>
      <p:bldP spid="144399" grpId="0"/>
      <p:bldP spid="144398" grpId="0"/>
      <p:bldP spid="144400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356915" y="45440"/>
            <a:ext cx="7403232" cy="79417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</a:rPr>
              <a:t>“</a:t>
            </a:r>
            <a:r>
              <a:rPr lang="zh-CN" altLang="en-US" sz="40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sym typeface="+mn-ea"/>
              </a:rPr>
              <a:t>理</a:t>
            </a:r>
            <a:r>
              <a:rPr lang="en-US" altLang="zh-CN" sz="40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</a:rPr>
              <a:t>”</a:t>
            </a:r>
            <a:r>
              <a:rPr lang="zh-CN" altLang="en-US" sz="40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</a:rPr>
              <a:t>的时代</a:t>
            </a:r>
            <a:r>
              <a:rPr lang="en-US" altLang="zh-CN" sz="4000" b="1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</a:rPr>
              <a:t>——</a:t>
            </a:r>
            <a:r>
              <a:rPr lang="zh-CN" altLang="en-US" sz="4000" b="1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</a:rPr>
              <a:t>法学</a:t>
            </a:r>
          </a:p>
        </p:txBody>
      </p:sp>
      <p:sp>
        <p:nvSpPr>
          <p:cNvPr id="7" name="AutoShape 2"/>
          <p:cNvSpPr/>
          <p:nvPr/>
        </p:nvSpPr>
        <p:spPr>
          <a:xfrm>
            <a:off x="5914405" y="3058107"/>
            <a:ext cx="2936035" cy="587084"/>
          </a:xfrm>
          <a:prstGeom prst="bevel">
            <a:avLst>
              <a:gd name="adj" fmla="val 8148"/>
            </a:avLst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3300"/>
                </a:solidFill>
                <a:ea typeface="楷体_GB2312" panose="02010609030101010101" pitchFamily="49" charset="-122"/>
              </a:rPr>
              <a:t>《</a:t>
            </a:r>
            <a:r>
              <a:rPr lang="zh-CN" altLang="en-US" sz="3200" b="1" dirty="0">
                <a:solidFill>
                  <a:srgbClr val="FF3300"/>
                </a:solidFill>
                <a:ea typeface="楷体_GB2312" panose="02010609030101010101" pitchFamily="49" charset="-122"/>
              </a:rPr>
              <a:t>十二铜表法</a:t>
            </a:r>
            <a:r>
              <a:rPr lang="en-US" altLang="zh-CN" sz="3200" b="1" dirty="0">
                <a:solidFill>
                  <a:srgbClr val="FF3300"/>
                </a:solidFill>
                <a:ea typeface="楷体_GB2312" panose="02010609030101010101" pitchFamily="49" charset="-122"/>
              </a:rPr>
              <a:t>》</a:t>
            </a:r>
          </a:p>
        </p:txBody>
      </p:sp>
      <p:sp>
        <p:nvSpPr>
          <p:cNvPr id="8" name="AutoShape 3"/>
          <p:cNvSpPr/>
          <p:nvPr/>
        </p:nvSpPr>
        <p:spPr>
          <a:xfrm>
            <a:off x="5795010" y="4175317"/>
            <a:ext cx="3173730" cy="603501"/>
          </a:xfrm>
          <a:prstGeom prst="bevel">
            <a:avLst>
              <a:gd name="adj" fmla="val 8148"/>
            </a:avLst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3300"/>
                </a:solidFill>
                <a:ea typeface="楷体_GB2312" panose="02010609030101010101" pitchFamily="49" charset="-122"/>
              </a:rPr>
              <a:t>万民法、经济法</a:t>
            </a:r>
          </a:p>
        </p:txBody>
      </p:sp>
      <p:sp>
        <p:nvSpPr>
          <p:cNvPr id="9" name="AutoShape 4"/>
          <p:cNvSpPr/>
          <p:nvPr/>
        </p:nvSpPr>
        <p:spPr>
          <a:xfrm>
            <a:off x="5676265" y="5304426"/>
            <a:ext cx="3498850" cy="606519"/>
          </a:xfrm>
          <a:prstGeom prst="bevel">
            <a:avLst>
              <a:gd name="adj" fmla="val 8148"/>
            </a:avLst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3300"/>
                </a:solidFill>
                <a:ea typeface="楷体_GB2312" panose="02010609030101010101" pitchFamily="49" charset="-122"/>
              </a:rPr>
              <a:t>《</a:t>
            </a:r>
            <a:r>
              <a:rPr lang="zh-CN" altLang="en-US" sz="3200" b="1" dirty="0">
                <a:solidFill>
                  <a:srgbClr val="FF3300"/>
                </a:solidFill>
                <a:ea typeface="楷体_GB2312" panose="02010609030101010101" pitchFamily="49" charset="-122"/>
                <a:sym typeface="+mn-ea"/>
              </a:rPr>
              <a:t>查士丁尼法典</a:t>
            </a:r>
            <a:r>
              <a:rPr lang="zh-CN" altLang="en-US" sz="3200" b="1" dirty="0">
                <a:solidFill>
                  <a:srgbClr val="FF3300"/>
                </a:solidFill>
                <a:ea typeface="楷体_GB2312" panose="02010609030101010101" pitchFamily="49" charset="-122"/>
              </a:rPr>
              <a:t>》</a:t>
            </a:r>
          </a:p>
        </p:txBody>
      </p:sp>
      <p:sp>
        <p:nvSpPr>
          <p:cNvPr id="10" name="Text Box 33"/>
          <p:cNvSpPr txBox="1"/>
          <p:nvPr/>
        </p:nvSpPr>
        <p:spPr>
          <a:xfrm>
            <a:off x="2171489" y="3058414"/>
            <a:ext cx="2590913" cy="583565"/>
          </a:xfrm>
          <a:prstGeom prst="rect">
            <a:avLst/>
          </a:prstGeom>
          <a:solidFill>
            <a:schemeClr val="bg1"/>
          </a:solidFill>
          <a:ln w="38100" cap="flat" cmpd="dbl">
            <a:solidFill>
              <a:schemeClr val="accent2">
                <a:lumMod val="9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共和国时期</a:t>
            </a:r>
          </a:p>
        </p:txBody>
      </p:sp>
      <p:sp>
        <p:nvSpPr>
          <p:cNvPr id="11" name="Text Box 34"/>
          <p:cNvSpPr txBox="1"/>
          <p:nvPr/>
        </p:nvSpPr>
        <p:spPr>
          <a:xfrm>
            <a:off x="2171488" y="4194607"/>
            <a:ext cx="2590914" cy="583565"/>
          </a:xfrm>
          <a:prstGeom prst="rect">
            <a:avLst/>
          </a:prstGeom>
          <a:solidFill>
            <a:schemeClr val="bg1"/>
          </a:solidFill>
          <a:ln w="38100" cap="flat" cmpd="dbl">
            <a:solidFill>
              <a:schemeClr val="accent2">
                <a:lumMod val="9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帝国时期 </a:t>
            </a:r>
          </a:p>
        </p:txBody>
      </p:sp>
      <p:sp>
        <p:nvSpPr>
          <p:cNvPr id="12" name="Text Box 42"/>
          <p:cNvSpPr txBox="1"/>
          <p:nvPr/>
        </p:nvSpPr>
        <p:spPr>
          <a:xfrm>
            <a:off x="2171488" y="5327213"/>
            <a:ext cx="3262710" cy="5835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 cap="flat" cmpd="dbl">
            <a:solidFill>
              <a:schemeClr val="accent2">
                <a:lumMod val="9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东罗马帝国</a:t>
            </a: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rPr>
              <a:t>（拜占庭）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3" name="Text Box 43"/>
          <p:cNvSpPr txBox="1"/>
          <p:nvPr/>
        </p:nvSpPr>
        <p:spPr>
          <a:xfrm>
            <a:off x="2171488" y="2031387"/>
            <a:ext cx="2590913" cy="583565"/>
          </a:xfrm>
          <a:prstGeom prst="rect">
            <a:avLst/>
          </a:prstGeom>
          <a:solidFill>
            <a:schemeClr val="bg1"/>
          </a:solidFill>
          <a:ln w="38100" cap="flat" cmpd="dbl">
            <a:solidFill>
              <a:schemeClr val="accent2">
                <a:lumMod val="9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城邦时期</a:t>
            </a:r>
          </a:p>
        </p:txBody>
      </p:sp>
      <p:sp>
        <p:nvSpPr>
          <p:cNvPr id="14" name="Rectangle 44"/>
          <p:cNvSpPr/>
          <p:nvPr/>
        </p:nvSpPr>
        <p:spPr>
          <a:xfrm>
            <a:off x="2171700" y="1016000"/>
            <a:ext cx="8714740" cy="748030"/>
          </a:xfrm>
          <a:prstGeom prst="rect">
            <a:avLst/>
          </a:prstGeom>
          <a:solidFill>
            <a:schemeClr val="bg1"/>
          </a:solidFill>
          <a:ln w="38100" cap="flat" cmpd="dbl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r>
              <a:rPr lang="zh-CN" altLang="en-US" sz="4265" b="1" dirty="0">
                <a:solidFill>
                  <a:srgbClr val="7030A0"/>
                </a:solidFill>
              </a:rPr>
              <a:t>罗马法是古罗马颁布的所有法律。</a:t>
            </a:r>
          </a:p>
        </p:txBody>
      </p:sp>
      <p:sp>
        <p:nvSpPr>
          <p:cNvPr id="15" name="AutoShape 3"/>
          <p:cNvSpPr/>
          <p:nvPr/>
        </p:nvSpPr>
        <p:spPr>
          <a:xfrm>
            <a:off x="5914544" y="2031180"/>
            <a:ext cx="2935805" cy="587877"/>
          </a:xfrm>
          <a:prstGeom prst="bevel">
            <a:avLst>
              <a:gd name="adj" fmla="val 8148"/>
            </a:avLst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3300"/>
                </a:solidFill>
                <a:ea typeface="楷体_GB2312" panose="02010609030101010101" pitchFamily="49" charset="-122"/>
              </a:rPr>
              <a:t>习惯法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9419896" y="3411184"/>
            <a:ext cx="1442664" cy="1367338"/>
            <a:chOff x="5694594" y="1833906"/>
            <a:chExt cx="1082392" cy="1025878"/>
          </a:xfrm>
          <a:solidFill>
            <a:schemeClr val="accent2">
              <a:lumMod val="95000"/>
            </a:schemeClr>
          </a:solidFill>
        </p:grpSpPr>
        <p:sp>
          <p:nvSpPr>
            <p:cNvPr id="17" name="AutoShape 6"/>
            <p:cNvSpPr/>
            <p:nvPr/>
          </p:nvSpPr>
          <p:spPr>
            <a:xfrm rot="5400000">
              <a:off x="5400571" y="2127928"/>
              <a:ext cx="1025878" cy="437833"/>
            </a:xfrm>
            <a:custGeom>
              <a:avLst/>
              <a:gdLst>
                <a:gd name="txL" fmla="*/ 3375 w 21600"/>
                <a:gd name="txT" fmla="*/ 5400 h 21600"/>
                <a:gd name="txR" fmla="*/ 18900 w 21600"/>
                <a:gd name="txB" fmla="*/ 16200 h 21600"/>
              </a:gdLst>
              <a:ahLst/>
              <a:cxnLst>
                <a:cxn ang="17694720">
                  <a:pos x="90150226" y="0"/>
                </a:cxn>
                <a:cxn ang="11796480">
                  <a:pos x="0" y="40382238"/>
                </a:cxn>
                <a:cxn ang="5898240">
                  <a:pos x="90150226" y="80764475"/>
                </a:cxn>
                <a:cxn ang="0">
                  <a:pos x="120200288" y="40382238"/>
                </a:cxn>
              </a:cxnLst>
              <a:rect l="txL" t="txT" r="txR" b="txB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zh-CN" altLang="en-US" sz="3200" b="1" dirty="0">
                <a:solidFill>
                  <a:srgbClr val="000066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270548" y="1938646"/>
              <a:ext cx="506438" cy="727446"/>
            </a:xfrm>
            <a:prstGeom prst="rect">
              <a:avLst/>
            </a:prstGeom>
            <a:solidFill>
              <a:schemeClr val="bg1"/>
            </a:solidFill>
          </p:spPr>
          <p:txBody>
            <a:bodyPr vert="eaVert"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FF0000"/>
                  </a:solidFill>
                  <a:ea typeface="楷体_GB2312" panose="02010609030101010101" pitchFamily="49" charset="-122"/>
                </a:rPr>
                <a:t>发展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419583" y="1998716"/>
            <a:ext cx="1466794" cy="1316859"/>
            <a:chOff x="7286446" y="1863636"/>
            <a:chExt cx="1100496" cy="1025878"/>
          </a:xfrm>
        </p:grpSpPr>
        <p:sp>
          <p:nvSpPr>
            <p:cNvPr id="20" name="AutoShape 6"/>
            <p:cNvSpPr/>
            <p:nvPr/>
          </p:nvSpPr>
          <p:spPr>
            <a:xfrm rot="5400000">
              <a:off x="6992423" y="2157658"/>
              <a:ext cx="1025878" cy="437833"/>
            </a:xfrm>
            <a:custGeom>
              <a:avLst/>
              <a:gdLst>
                <a:gd name="txL" fmla="*/ 3375 w 21600"/>
                <a:gd name="txT" fmla="*/ 5400 h 21600"/>
                <a:gd name="txR" fmla="*/ 18900 w 21600"/>
                <a:gd name="txB" fmla="*/ 16200 h 21600"/>
              </a:gdLst>
              <a:ahLst/>
              <a:cxnLst>
                <a:cxn ang="17694720">
                  <a:pos x="90150226" y="0"/>
                </a:cxn>
                <a:cxn ang="11796480">
                  <a:pos x="0" y="40382238"/>
                </a:cxn>
                <a:cxn ang="5898240">
                  <a:pos x="90150226" y="80764475"/>
                </a:cxn>
                <a:cxn ang="0">
                  <a:pos x="120200288" y="40382238"/>
                </a:cxn>
              </a:cxnLst>
              <a:rect l="txL" t="txT" r="txR" b="txB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zh-CN" altLang="en-US" sz="3200" b="1" dirty="0">
                <a:solidFill>
                  <a:srgbClr val="000066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880504" y="2020255"/>
              <a:ext cx="506438" cy="727446"/>
            </a:xfrm>
            <a:prstGeom prst="rect">
              <a:avLst/>
            </a:prstGeom>
            <a:solidFill>
              <a:schemeClr val="bg1"/>
            </a:solidFill>
          </p:spPr>
          <p:txBody>
            <a:bodyPr vert="eaVert"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FF0000"/>
                  </a:solidFill>
                  <a:ea typeface="楷体_GB2312" panose="02010609030101010101" pitchFamily="49" charset="-122"/>
                </a:rPr>
                <a:t>形成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419583" y="4887127"/>
            <a:ext cx="1466794" cy="1367338"/>
            <a:chOff x="5694594" y="1833906"/>
            <a:chExt cx="1100496" cy="1025878"/>
          </a:xfrm>
          <a:solidFill>
            <a:schemeClr val="accent2">
              <a:lumMod val="95000"/>
            </a:schemeClr>
          </a:solidFill>
        </p:grpSpPr>
        <p:sp>
          <p:nvSpPr>
            <p:cNvPr id="23" name="AutoShape 6"/>
            <p:cNvSpPr/>
            <p:nvPr/>
          </p:nvSpPr>
          <p:spPr>
            <a:xfrm rot="5400000">
              <a:off x="5400571" y="2127928"/>
              <a:ext cx="1025878" cy="437833"/>
            </a:xfrm>
            <a:custGeom>
              <a:avLst/>
              <a:gdLst>
                <a:gd name="txL" fmla="*/ 3375 w 21600"/>
                <a:gd name="txT" fmla="*/ 5400 h 21600"/>
                <a:gd name="txR" fmla="*/ 18900 w 21600"/>
                <a:gd name="txB" fmla="*/ 16200 h 21600"/>
              </a:gdLst>
              <a:ahLst/>
              <a:cxnLst>
                <a:cxn ang="17694720">
                  <a:pos x="90150226" y="0"/>
                </a:cxn>
                <a:cxn ang="11796480">
                  <a:pos x="0" y="40382238"/>
                </a:cxn>
                <a:cxn ang="5898240">
                  <a:pos x="90150226" y="80764475"/>
                </a:cxn>
                <a:cxn ang="0">
                  <a:pos x="120200288" y="40382238"/>
                </a:cxn>
              </a:cxnLst>
              <a:rect l="txL" t="txT" r="txR" b="txB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zh-CN" altLang="en-US" sz="3200" b="1" dirty="0">
                <a:solidFill>
                  <a:srgbClr val="000066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288652" y="1874329"/>
              <a:ext cx="506438" cy="727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FF0000"/>
                  </a:solidFill>
                  <a:ea typeface="楷体_GB2312" panose="02010609030101010101" pitchFamily="49" charset="-122"/>
                </a:rPr>
                <a:t>完备</a:t>
              </a:r>
            </a:p>
          </p:txBody>
        </p:sp>
      </p:grpSp>
      <p:sp>
        <p:nvSpPr>
          <p:cNvPr id="27" name="Line 5"/>
          <p:cNvSpPr>
            <a:spLocks noChangeShapeType="1"/>
          </p:cNvSpPr>
          <p:nvPr/>
        </p:nvSpPr>
        <p:spPr bwMode="auto">
          <a:xfrm flipV="1">
            <a:off x="1259869" y="785572"/>
            <a:ext cx="6500513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V="1">
            <a:off x="998964" y="877682"/>
            <a:ext cx="621460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>
            <a:off x="1125035" y="107610"/>
            <a:ext cx="11919" cy="908389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6" name="矩形 25"/>
          <p:cNvSpPr/>
          <p:nvPr/>
        </p:nvSpPr>
        <p:spPr bwMode="auto">
          <a:xfrm>
            <a:off x="1246712" y="45857"/>
            <a:ext cx="74289" cy="772907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6" tIns="45703" rIns="91406" bIns="45703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80904" name="Line 22"/>
          <p:cNvSpPr/>
          <p:nvPr/>
        </p:nvSpPr>
        <p:spPr>
          <a:xfrm>
            <a:off x="1830070" y="1678305"/>
            <a:ext cx="17463" cy="4343400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80905" name="Text Box 23"/>
          <p:cNvSpPr txBox="1"/>
          <p:nvPr/>
        </p:nvSpPr>
        <p:spPr>
          <a:xfrm>
            <a:off x="1137285" y="1678305"/>
            <a:ext cx="611188" cy="39693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国家</a:t>
            </a:r>
          </a:p>
          <a:p>
            <a:r>
              <a:rPr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发</a:t>
            </a:r>
          </a:p>
          <a:p>
            <a:r>
              <a:rPr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展</a:t>
            </a:r>
          </a:p>
          <a:p>
            <a:r>
              <a:rPr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　疆</a:t>
            </a:r>
          </a:p>
          <a:p>
            <a:r>
              <a:rPr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域</a:t>
            </a:r>
          </a:p>
          <a:p>
            <a:r>
              <a:rPr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扩</a:t>
            </a:r>
          </a:p>
          <a:p>
            <a:r>
              <a:rPr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大</a:t>
            </a:r>
          </a:p>
        </p:txBody>
      </p:sp>
      <p:sp>
        <p:nvSpPr>
          <p:cNvPr id="2" name="Line 5"/>
          <p:cNvSpPr>
            <a:spLocks noChangeShapeType="1"/>
          </p:cNvSpPr>
          <p:nvPr/>
        </p:nvSpPr>
        <p:spPr bwMode="auto">
          <a:xfrm flipV="1">
            <a:off x="2380" y="6788148"/>
            <a:ext cx="12187557" cy="0"/>
          </a:xfrm>
          <a:prstGeom prst="line">
            <a:avLst/>
          </a:prstGeom>
          <a:noFill/>
          <a:ln w="196850">
            <a:solidFill>
              <a:srgbClr val="FF0000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375" y="107315"/>
            <a:ext cx="4400550" cy="590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1" grpId="0" bldLvl="0" animBg="1"/>
      <p:bldP spid="12" grpId="0" bldLvl="0" animBg="1"/>
      <p:bldP spid="1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Text Box 2"/>
          <p:cNvSpPr txBox="1"/>
          <p:nvPr/>
        </p:nvSpPr>
        <p:spPr>
          <a:xfrm>
            <a:off x="4079875" y="1446848"/>
            <a:ext cx="3960813" cy="64516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</a:rPr>
              <a:t>罗马的三次征服：</a:t>
            </a:r>
          </a:p>
        </p:txBody>
      </p:sp>
      <p:sp>
        <p:nvSpPr>
          <p:cNvPr id="123908" name="Text Box 3"/>
          <p:cNvSpPr txBox="1"/>
          <p:nvPr/>
        </p:nvSpPr>
        <p:spPr>
          <a:xfrm>
            <a:off x="1524000" y="2310448"/>
            <a:ext cx="9144000" cy="1999615"/>
          </a:xfrm>
          <a:prstGeom prst="rect">
            <a:avLst/>
          </a:prstGeom>
          <a:solidFill>
            <a:srgbClr val="FFFFFF"/>
          </a:solidFill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990000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rgbClr val="990000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2800" b="1" dirty="0">
                <a:solidFill>
                  <a:srgbClr val="990000"/>
                </a:solidFill>
                <a:ea typeface="黑体" panose="02010609060101010101" pitchFamily="49" charset="-122"/>
              </a:rPr>
              <a:t>）第一次，以武力征服；</a:t>
            </a: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990000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rgbClr val="990000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800" b="1" dirty="0">
                <a:solidFill>
                  <a:srgbClr val="990000"/>
                </a:solidFill>
                <a:ea typeface="黑体" panose="02010609060101010101" pitchFamily="49" charset="-122"/>
              </a:rPr>
              <a:t>）第二次，以宗教征服；</a:t>
            </a:r>
            <a:endParaRPr lang="en-US" altLang="zh-CN" sz="2800" b="1" dirty="0">
              <a:solidFill>
                <a:srgbClr val="990000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990000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rgbClr val="990000"/>
                </a:solidFill>
                <a:ea typeface="黑体" panose="02010609060101010101" pitchFamily="49" charset="-122"/>
              </a:rPr>
              <a:t>3</a:t>
            </a:r>
            <a:r>
              <a:rPr lang="zh-CN" altLang="en-US" sz="2800" b="1" dirty="0">
                <a:solidFill>
                  <a:srgbClr val="990000"/>
                </a:solidFill>
                <a:ea typeface="黑体" panose="02010609060101010101" pitchFamily="49" charset="-122"/>
              </a:rPr>
              <a:t>）</a:t>
            </a:r>
            <a:r>
              <a:rPr lang="zh-CN" altLang="en-US" sz="3600" b="1" dirty="0">
                <a:solidFill>
                  <a:srgbClr val="990000"/>
                </a:solidFill>
                <a:ea typeface="黑体" panose="02010609060101010101" pitchFamily="49" charset="-122"/>
              </a:rPr>
              <a:t>第三次，以法律征服</a:t>
            </a:r>
            <a:r>
              <a:rPr lang="en-US" altLang="zh-CN" sz="3600" b="1" dirty="0">
                <a:solidFill>
                  <a:srgbClr val="990000"/>
                </a:solidFill>
                <a:ea typeface="黑体" panose="02010609060101010101" pitchFamily="49" charset="-122"/>
              </a:rPr>
              <a:t>……</a:t>
            </a:r>
          </a:p>
        </p:txBody>
      </p:sp>
      <p:sp>
        <p:nvSpPr>
          <p:cNvPr id="123909" name="矩形 1"/>
          <p:cNvSpPr/>
          <p:nvPr/>
        </p:nvSpPr>
        <p:spPr>
          <a:xfrm>
            <a:off x="2408238" y="4438015"/>
            <a:ext cx="7304087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7030A0"/>
                </a:solidFill>
              </a:rPr>
              <a:t>“而这第三次征服也许是其中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7030A0"/>
                </a:solidFill>
              </a:rPr>
              <a:t>最为平和、最为持久的一次。”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2380" y="6788148"/>
            <a:ext cx="12187557" cy="0"/>
          </a:xfrm>
          <a:prstGeom prst="line">
            <a:avLst/>
          </a:prstGeom>
          <a:noFill/>
          <a:ln w="196850">
            <a:solidFill>
              <a:srgbClr val="FF0000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56915" y="45440"/>
            <a:ext cx="7403232" cy="79417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</a:rPr>
              <a:t>“</a:t>
            </a:r>
            <a:r>
              <a:rPr lang="zh-CN" altLang="en-US" sz="40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sym typeface="+mn-ea"/>
              </a:rPr>
              <a:t>理</a:t>
            </a:r>
            <a:r>
              <a:rPr lang="en-US" altLang="zh-CN" sz="40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</a:rPr>
              <a:t>”</a:t>
            </a:r>
            <a:r>
              <a:rPr lang="zh-CN" altLang="en-US" sz="40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</a:rPr>
              <a:t>的时代</a:t>
            </a:r>
            <a:r>
              <a:rPr lang="en-US" altLang="zh-CN" sz="4000" b="1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</a:rPr>
              <a:t>——</a:t>
            </a:r>
            <a:r>
              <a:rPr lang="zh-CN" altLang="en-US" sz="4000" b="1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</a:rPr>
              <a:t>法学</a:t>
            </a:r>
          </a:p>
        </p:txBody>
      </p:sp>
      <p:sp>
        <p:nvSpPr>
          <p:cNvPr id="27" name="Line 5"/>
          <p:cNvSpPr>
            <a:spLocks noChangeShapeType="1"/>
          </p:cNvSpPr>
          <p:nvPr/>
        </p:nvSpPr>
        <p:spPr bwMode="auto">
          <a:xfrm flipV="1">
            <a:off x="1259869" y="785572"/>
            <a:ext cx="6500513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V="1">
            <a:off x="998964" y="877682"/>
            <a:ext cx="621460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>
            <a:off x="1125035" y="107610"/>
            <a:ext cx="11919" cy="908389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6" name="矩形 25"/>
          <p:cNvSpPr/>
          <p:nvPr/>
        </p:nvSpPr>
        <p:spPr bwMode="auto">
          <a:xfrm>
            <a:off x="1246712" y="45857"/>
            <a:ext cx="74289" cy="772907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6" tIns="45703" rIns="91406" bIns="45703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26840" y="6052820"/>
            <a:ext cx="81749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2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——19</a:t>
            </a: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世纪德国法学家耶林《罗马法精神》</a:t>
            </a:r>
            <a:endParaRPr lang="zh-CN" altLang="en-US"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18360" y="1421765"/>
            <a:ext cx="7955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</a:t>
            </a:r>
            <a:r>
              <a:rPr lang="zh-CN" altLang="en-US" sz="3600">
                <a:solidFill>
                  <a:srgbClr val="FF0000"/>
                </a:solidFill>
              </a:rPr>
              <a:t>人类古代文明与自然环境之间的关系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88440" y="2202180"/>
            <a:ext cx="927798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zh-CN" altLang="en-US" sz="36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各地的自然环境对早期人类不同的族群和国家</a:t>
            </a:r>
            <a:r>
              <a:rPr lang="zh-CN" altLang="en-US" sz="36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的形成，的确产生了较大的影响，</a:t>
            </a:r>
          </a:p>
          <a:p>
            <a:pPr algn="l"/>
            <a:r>
              <a:rPr lang="zh-CN" altLang="en-US" sz="36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但更为重要的是，人类在不断认识自然、利用和改造自然的过程中发挥自身的主动性，创造出了各具特色，辉煌灿烂的文明。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73785" y="5570855"/>
            <a:ext cx="105670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8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问题：</a:t>
            </a:r>
            <a:r>
              <a:rPr lang="en-US" altLang="zh-CN" sz="28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lang="zh-CN" sz="28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上述</a:t>
            </a:r>
            <a:r>
              <a:rPr lang="en-US" sz="28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sz="28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资料来源</a:t>
            </a:r>
            <a:r>
              <a:rPr lang="en-US" sz="28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sz="28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中，哪些为一手史料，哪些为二手史料？</a:t>
            </a:r>
            <a:endParaRPr lang="zh-CN" altLang="en-US" sz="2800" b="1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39535" y="5172075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“</a:t>
            </a:r>
            <a:r>
              <a:rPr lang="zh-CN" altLang="en-US" sz="2000" b="1">
                <a:solidFill>
                  <a:srgbClr val="FF0000"/>
                </a:solidFill>
              </a:rPr>
              <a:t>当时</a:t>
            </a:r>
            <a:r>
              <a:rPr lang="en-US" altLang="zh-CN" sz="2000" b="1">
                <a:solidFill>
                  <a:srgbClr val="FF0000"/>
                </a:solidFill>
              </a:rPr>
              <a:t>”</a:t>
            </a:r>
            <a:r>
              <a:rPr lang="zh-CN" altLang="en-US" sz="2000" b="1">
                <a:solidFill>
                  <a:srgbClr val="FF0000"/>
                </a:solidFill>
              </a:rPr>
              <a:t>或</a:t>
            </a:r>
            <a:r>
              <a:rPr lang="en-US" altLang="zh-CN" sz="2000" b="1">
                <a:solidFill>
                  <a:srgbClr val="FF0000"/>
                </a:solidFill>
              </a:rPr>
              <a:t>“</a:t>
            </a:r>
            <a:r>
              <a:rPr lang="zh-CN" altLang="en-US" sz="2000" b="1">
                <a:solidFill>
                  <a:srgbClr val="FF0000"/>
                </a:solidFill>
              </a:rPr>
              <a:t>当事人</a:t>
            </a:r>
            <a:r>
              <a:rPr lang="en-US" altLang="zh-CN" sz="2000" b="1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104630" y="5172075"/>
            <a:ext cx="25361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en-US" altLang="zh-CN" sz="2000" b="1">
                <a:sym typeface="+mn-ea"/>
              </a:rPr>
              <a:t>经过后人编辑或修改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1163320" y="3843020"/>
            <a:ext cx="4825365" cy="16344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75" y="288925"/>
            <a:ext cx="9825355" cy="50907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209925" y="6092825"/>
            <a:ext cx="68700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一手史料</a:t>
            </a:r>
            <a:r>
              <a:rPr lang="zh-CN" sz="24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：</a:t>
            </a:r>
            <a:r>
              <a:rPr lang="en-US" altLang="zh-CN" sz="24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[</a:t>
            </a:r>
            <a:r>
              <a:rPr lang="en-US" sz="24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2]</a:t>
            </a:r>
            <a:r>
              <a:rPr lang="zh-CN" sz="24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[</a:t>
            </a:r>
            <a:r>
              <a:rPr lang="en-US" sz="24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3]</a:t>
            </a:r>
            <a:r>
              <a:rPr lang="zh-CN" altLang="en-US" sz="24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；  </a:t>
            </a:r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二手史料</a:t>
            </a:r>
            <a:r>
              <a:rPr lang="zh-CN" sz="24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：</a:t>
            </a:r>
            <a:r>
              <a:rPr lang="en-US" altLang="zh-CN" sz="24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[</a:t>
            </a:r>
            <a:r>
              <a:rPr lang="en-US" sz="24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1]</a:t>
            </a:r>
            <a:r>
              <a:rPr lang="zh-CN" sz="24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[</a:t>
            </a:r>
            <a:r>
              <a:rPr lang="en-US" sz="24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4]</a:t>
            </a:r>
            <a:endParaRPr lang="en-US" altLang="en-US" sz="2400" b="1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3735" y="2947670"/>
            <a:ext cx="11033125" cy="2491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8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2.在小论文的第一段中，哪些是对事实的陈述？哪些是该学生的评价？ </a:t>
            </a:r>
            <a:endParaRPr lang="zh-CN" sz="2800" b="1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陈述：①、③</a:t>
            </a:r>
          </a:p>
          <a:p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评价：②、④</a:t>
            </a:r>
          </a:p>
          <a:p>
            <a:r>
              <a:rPr lang="zh-CN" sz="28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3.请你将第三段补充完整，“由此可见……”罗马法的发展具有什么特点？</a:t>
            </a:r>
            <a:endParaRPr lang="zh-CN" sz="2800" b="1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        罗马法是随着时代的发展，根据现实需要，不断修改的。</a:t>
            </a:r>
            <a:endParaRPr lang="zh-CN" sz="2400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647065"/>
            <a:ext cx="11569700" cy="197548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800735" y="1164590"/>
            <a:ext cx="47434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0637520" y="1635125"/>
            <a:ext cx="47434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940300" y="2175510"/>
            <a:ext cx="47434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0238740" y="2175510"/>
            <a:ext cx="47434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019290" y="243332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史实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238740" y="243332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史论</a:t>
            </a:r>
            <a:endParaRPr lang="zh-CN" altLang="en-US" sz="32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632450" y="2126615"/>
            <a:ext cx="398272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1400" b="1">
                <a:ea typeface="宋体" panose="02010600030101010101" pitchFamily="2" charset="-122"/>
              </a:rPr>
              <a:t>[2]《十二铜表法》第五表第八条、第十一条</a:t>
            </a:r>
            <a:endParaRPr lang="zh-CN" altLang="en-US" sz="1400" b="1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0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671"/>
          <a:stretch>
            <a:fillRect/>
          </a:stretch>
        </p:blipFill>
        <p:spPr>
          <a:xfrm>
            <a:off x="260985" y="557530"/>
            <a:ext cx="11670030" cy="50793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03960" y="617029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88975" y="601472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AC8200"/>
                </a:solidFill>
              </a:rPr>
              <a:t>古代埃及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26285" y="601472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>
                <a:solidFill>
                  <a:srgbClr val="AC8200"/>
                </a:solidFill>
                <a:sym typeface="+mn-ea"/>
              </a:rPr>
              <a:t>古代两河流域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00880" y="60147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>
                <a:solidFill>
                  <a:srgbClr val="AC8200"/>
                </a:solidFill>
                <a:sym typeface="+mn-ea"/>
              </a:rPr>
              <a:t>古代印度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02655" y="601472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>
                <a:solidFill>
                  <a:srgbClr val="AC8200"/>
                </a:solidFill>
                <a:sym typeface="+mn-ea"/>
              </a:rPr>
              <a:t>中国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34860" y="601472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>
                <a:solidFill>
                  <a:srgbClr val="0070C0"/>
                </a:solidFill>
                <a:sym typeface="+mn-ea"/>
              </a:rPr>
              <a:t>古代希腊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728200" y="601472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>
                <a:solidFill>
                  <a:srgbClr val="0070C0"/>
                </a:solidFill>
                <a:sym typeface="+mn-ea"/>
              </a:rPr>
              <a:t>古代罗马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97840" y="5268595"/>
            <a:ext cx="1885950" cy="3683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约公元前</a:t>
            </a:r>
            <a:r>
              <a:rPr lang="en-US" altLang="zh-CN"/>
              <a:t>3500</a:t>
            </a:r>
            <a:r>
              <a:rPr lang="zh-CN" altLang="en-US"/>
              <a:t>年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934075" y="5268595"/>
            <a:ext cx="1835785" cy="3683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约公元前</a:t>
            </a:r>
            <a:r>
              <a:rPr lang="en-US" altLang="zh-CN"/>
              <a:t>2000</a:t>
            </a:r>
            <a:r>
              <a:rPr lang="zh-CN" altLang="en-US"/>
              <a:t>年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409430" y="5268595"/>
            <a:ext cx="1835785" cy="3683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约公元前</a:t>
            </a:r>
            <a:r>
              <a:rPr lang="en-US" altLang="zh-CN"/>
              <a:t>500</a:t>
            </a:r>
            <a:r>
              <a:rPr lang="zh-CN" altLang="en-US"/>
              <a:t>年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5661660"/>
            <a:ext cx="11496675" cy="4476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0985" y="110490"/>
            <a:ext cx="23279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  <a:latin typeface="隶书" panose="02010509060101010101" charset="-122"/>
                <a:ea typeface="隶书" panose="02010509060101010101" charset="-122"/>
                <a:cs typeface="楷体" panose="02010609060101010101" charset="-122"/>
                <a:sym typeface="+mn-ea"/>
              </a:rPr>
              <a:t>世界古代文明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t="671"/>
          <a:stretch>
            <a:fillRect/>
          </a:stretch>
        </p:blipFill>
        <p:spPr>
          <a:xfrm>
            <a:off x="260985" y="557530"/>
            <a:ext cx="11670030" cy="5079365"/>
          </a:xfrm>
          <a:prstGeom prst="rect">
            <a:avLst/>
          </a:prstGeom>
        </p:spPr>
      </p:pic>
      <p:sp>
        <p:nvSpPr>
          <p:cNvPr id="53251" name="TextBox 3"/>
          <p:cNvSpPr txBox="1"/>
          <p:nvPr/>
        </p:nvSpPr>
        <p:spPr>
          <a:xfrm>
            <a:off x="1936750" y="2139950"/>
            <a:ext cx="2440940" cy="70675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>
            <a:spAutoFit/>
          </a:bodyPr>
          <a:lstStyle>
            <a:lvl1pPr marL="365125" indent="-255905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030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anose="020B0604030504040204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155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dirty="0">
                <a:solidFill>
                  <a:srgbClr val="FF0000"/>
                </a:solidFill>
              </a:rPr>
              <a:t>古代埃及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850" y="3180080"/>
            <a:ext cx="3800475" cy="33718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50" y="3199130"/>
            <a:ext cx="4086225" cy="3352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0985" y="110490"/>
            <a:ext cx="23279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  <a:latin typeface="隶书" panose="02010509060101010101" charset="-122"/>
                <a:ea typeface="隶书" panose="02010509060101010101" charset="-122"/>
                <a:cs typeface="楷体" panose="02010609060101010101" charset="-122"/>
                <a:sym typeface="+mn-ea"/>
              </a:rPr>
              <a:t>世界古代文明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1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671"/>
          <a:stretch>
            <a:fillRect/>
          </a:stretch>
        </p:blipFill>
        <p:spPr>
          <a:xfrm>
            <a:off x="260985" y="557530"/>
            <a:ext cx="11670030" cy="5079365"/>
          </a:xfrm>
          <a:prstGeom prst="rect">
            <a:avLst/>
          </a:prstGeom>
        </p:spPr>
      </p:pic>
      <p:sp>
        <p:nvSpPr>
          <p:cNvPr id="51203" name="TextBox 3"/>
          <p:cNvSpPr txBox="1"/>
          <p:nvPr/>
        </p:nvSpPr>
        <p:spPr>
          <a:xfrm>
            <a:off x="3353435" y="1499235"/>
            <a:ext cx="3263900" cy="70675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>
            <a:spAutoFit/>
          </a:bodyPr>
          <a:lstStyle>
            <a:lvl1pPr marL="365125" indent="-255905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030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anose="020B0604030504040204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155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dirty="0">
                <a:solidFill>
                  <a:srgbClr val="FF0000"/>
                </a:solidFill>
              </a:rPr>
              <a:t>古代两河流域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605" y="2552065"/>
            <a:ext cx="2009140" cy="40233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31435" y="5406390"/>
            <a:ext cx="5059680" cy="8299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/>
              <a:t>现存世界第一部较完整的成文法典，</a:t>
            </a:r>
          </a:p>
          <a:p>
            <a:r>
              <a:rPr lang="zh-CN" altLang="en-US" sz="2400" b="1"/>
              <a:t>维护奴隶主的专制统治。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0985" y="110490"/>
            <a:ext cx="23279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  <a:latin typeface="隶书" panose="02010509060101010101" charset="-122"/>
                <a:ea typeface="隶书" panose="02010509060101010101" charset="-122"/>
                <a:cs typeface="楷体" panose="02010609060101010101" charset="-122"/>
                <a:sym typeface="+mn-ea"/>
              </a:rPr>
              <a:t>世界古代文明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ldLvl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t="671"/>
          <a:stretch>
            <a:fillRect/>
          </a:stretch>
        </p:blipFill>
        <p:spPr>
          <a:xfrm>
            <a:off x="260985" y="557530"/>
            <a:ext cx="11670030" cy="5079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515" y="620395"/>
            <a:ext cx="3619500" cy="2076450"/>
          </a:xfrm>
          <a:prstGeom prst="rect">
            <a:avLst/>
          </a:prstGeom>
        </p:spPr>
      </p:pic>
      <p:sp>
        <p:nvSpPr>
          <p:cNvPr id="50179" name="TextBox 3"/>
          <p:cNvSpPr txBox="1"/>
          <p:nvPr/>
        </p:nvSpPr>
        <p:spPr>
          <a:xfrm>
            <a:off x="5785485" y="2184400"/>
            <a:ext cx="2280920" cy="70675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>
            <a:spAutoFit/>
          </a:bodyPr>
          <a:lstStyle>
            <a:lvl1pPr marL="365125" indent="-255905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030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anose="020B0604030504040204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155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dirty="0">
                <a:solidFill>
                  <a:srgbClr val="FF0000"/>
                </a:solidFill>
              </a:rPr>
              <a:t>古代印度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790" y="2447290"/>
            <a:ext cx="3235960" cy="40963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57750" y="5636895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贵贱分明</a:t>
            </a:r>
          </a:p>
          <a:p>
            <a:r>
              <a:rPr lang="zh-CN" altLang="en-US" sz="2400" b="1"/>
              <a:t>等级世袭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860" y="2891155"/>
            <a:ext cx="3687445" cy="32092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28180" y="608330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众生平等   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430260" y="608330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sym typeface="+mn-ea"/>
              </a:rPr>
              <a:t>忍耐顺从</a:t>
            </a:r>
            <a:endParaRPr lang="zh-CN" altLang="en-US" sz="2400" b="1"/>
          </a:p>
        </p:txBody>
      </p:sp>
      <p:sp>
        <p:nvSpPr>
          <p:cNvPr id="2" name="文本框 1"/>
          <p:cNvSpPr txBox="1"/>
          <p:nvPr/>
        </p:nvSpPr>
        <p:spPr>
          <a:xfrm>
            <a:off x="9708515" y="3526790"/>
            <a:ext cx="1820545" cy="1630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汉朝时期，</a:t>
            </a:r>
          </a:p>
          <a:p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大约在公元前</a:t>
            </a:r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世纪</a:t>
            </a:r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公元</a:t>
            </a:r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世纪左右，</a:t>
            </a:r>
          </a:p>
          <a:p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佛教传到中国。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60985" y="110490"/>
            <a:ext cx="23279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  <a:latin typeface="隶书" panose="02010509060101010101" charset="-122"/>
                <a:ea typeface="隶书" panose="02010509060101010101" charset="-122"/>
                <a:cs typeface="楷体" panose="02010609060101010101" charset="-122"/>
                <a:sym typeface="+mn-ea"/>
              </a:rPr>
              <a:t>世界古代文明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ldLvl="0" animBg="1"/>
      <p:bldP spid="8" grpId="0"/>
      <p:bldP spid="12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671"/>
          <a:stretch>
            <a:fillRect/>
          </a:stretch>
        </p:blipFill>
        <p:spPr>
          <a:xfrm>
            <a:off x="260985" y="557530"/>
            <a:ext cx="11670030" cy="5079365"/>
          </a:xfrm>
          <a:prstGeom prst="rect">
            <a:avLst/>
          </a:prstGeom>
        </p:spPr>
      </p:pic>
      <p:sp>
        <p:nvSpPr>
          <p:cNvPr id="22531" name="TextBox 3"/>
          <p:cNvSpPr txBox="1"/>
          <p:nvPr/>
        </p:nvSpPr>
        <p:spPr>
          <a:xfrm>
            <a:off x="8408670" y="1527175"/>
            <a:ext cx="3851275" cy="70675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>
            <a:spAutoFit/>
          </a:bodyPr>
          <a:lstStyle>
            <a:lvl1pPr marL="365125" indent="-255905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030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anose="020B0604030504040204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155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dirty="0">
                <a:solidFill>
                  <a:srgbClr val="FF0000"/>
                </a:solidFill>
              </a:rPr>
              <a:t>中国夏商周时期</a:t>
            </a:r>
          </a:p>
        </p:txBody>
      </p:sp>
      <p:pic>
        <p:nvPicPr>
          <p:cNvPr id="2253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668" y="2599690"/>
            <a:ext cx="2247900" cy="339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3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980" y="2579053"/>
            <a:ext cx="2990850" cy="305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260985" y="110490"/>
            <a:ext cx="23279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  <a:latin typeface="隶书" panose="02010509060101010101" charset="-122"/>
                <a:ea typeface="隶书" panose="02010509060101010101" charset="-122"/>
                <a:cs typeface="楷体" panose="02010609060101010101" charset="-122"/>
                <a:sym typeface="+mn-ea"/>
              </a:rPr>
              <a:t>世界古代文明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05865" y="808355"/>
            <a:ext cx="9780905" cy="1623060"/>
          </a:xfrm>
          <a:solidFill>
            <a:srgbClr val="FFFF00"/>
          </a:solidFill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大河文明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4275" name="内容占位符 3"/>
          <p:cNvSpPr>
            <a:spLocks noGrp="1"/>
          </p:cNvSpPr>
          <p:nvPr>
            <p:ph idx="1"/>
          </p:nvPr>
        </p:nvSpPr>
        <p:spPr>
          <a:xfrm>
            <a:off x="1205865" y="2431415"/>
            <a:ext cx="9781540" cy="891540"/>
          </a:xfrm>
          <a:solidFill>
            <a:srgbClr val="FFFF00">
              <a:alpha val="10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eaLnBrk="1" hangingPunct="1"/>
            <a:r>
              <a:rPr sz="4000">
                <a:solidFill>
                  <a:srgbClr val="FF0000"/>
                </a:solidFill>
                <a:sym typeface="+mn-ea"/>
              </a:rPr>
              <a:t>古埃及、古代两河流域、古代印度、</a:t>
            </a:r>
            <a:r>
              <a:rPr lang="zh-CN" altLang="en-US" sz="4000" dirty="0">
                <a:solidFill>
                  <a:srgbClr val="FF0000"/>
                </a:solidFill>
              </a:rPr>
              <a:t>中国</a:t>
            </a:r>
          </a:p>
        </p:txBody>
      </p:sp>
      <p:sp>
        <p:nvSpPr>
          <p:cNvPr id="5" name="内容占位符 3"/>
          <p:cNvSpPr>
            <a:spLocks noGrp="1"/>
          </p:cNvSpPr>
          <p:nvPr/>
        </p:nvSpPr>
        <p:spPr>
          <a:xfrm>
            <a:off x="1205230" y="3322955"/>
            <a:ext cx="9781540" cy="2748280"/>
          </a:xfrm>
          <a:prstGeom prst="rect">
            <a:avLst/>
          </a:prstGeom>
          <a:solidFill>
            <a:srgbClr val="FFFF00">
              <a:alpha val="100000"/>
            </a:srgbClr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rgbClr val="FF0000"/>
                </a:solidFill>
                <a:sym typeface="+mn-ea"/>
              </a:rPr>
              <a:t>1.</a:t>
            </a:r>
            <a:r>
              <a:rPr sz="4000" dirty="0">
                <a:solidFill>
                  <a:srgbClr val="FF0000"/>
                </a:solidFill>
                <a:sym typeface="+mn-ea"/>
              </a:rPr>
              <a:t>地理：大河流域；</a:t>
            </a:r>
          </a:p>
          <a:p>
            <a:pPr eaLnBrk="1" hangingPunct="1"/>
            <a:r>
              <a:rPr lang="en-US" altLang="zh-CN" sz="4000" dirty="0">
                <a:solidFill>
                  <a:srgbClr val="FF0000"/>
                </a:solidFill>
                <a:sym typeface="+mn-ea"/>
              </a:rPr>
              <a:t>2.</a:t>
            </a:r>
            <a:r>
              <a:rPr sz="4000" dirty="0">
                <a:solidFill>
                  <a:srgbClr val="FF0000"/>
                </a:solidFill>
                <a:sym typeface="+mn-ea"/>
              </a:rPr>
              <a:t>经济：农业发达；</a:t>
            </a:r>
          </a:p>
          <a:p>
            <a:pPr eaLnBrk="1" hangingPunct="1"/>
            <a:r>
              <a:rPr lang="en-US" altLang="zh-CN" sz="4000" dirty="0">
                <a:solidFill>
                  <a:srgbClr val="FF0000"/>
                </a:solidFill>
                <a:sym typeface="+mn-ea"/>
              </a:rPr>
              <a:t>3.</a:t>
            </a:r>
            <a:r>
              <a:rPr sz="4000" dirty="0">
                <a:solidFill>
                  <a:srgbClr val="FF0000"/>
                </a:solidFill>
                <a:sym typeface="+mn-ea"/>
              </a:rPr>
              <a:t>政治制度：大多建立中央集权专制制度。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50035" y="1399858"/>
            <a:ext cx="8645525" cy="28575"/>
          </a:xfrm>
          <a:custGeom>
            <a:avLst/>
            <a:gdLst>
              <a:gd name="connsiteX0" fmla="*/ 0 w 8645525"/>
              <a:gd name="connsiteY0" fmla="*/ 14287 h 28575"/>
              <a:gd name="connsiteX1" fmla="*/ 8645524 w 8645525"/>
              <a:gd name="connsiteY1" fmla="*/ 14287 h 28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45525" h="28575">
                <a:moveTo>
                  <a:pt x="0" y="14287"/>
                </a:moveTo>
                <a:lnTo>
                  <a:pt x="8645524" y="14287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1550035" y="2097404"/>
            <a:ext cx="8645525" cy="12700"/>
          </a:xfrm>
          <a:custGeom>
            <a:avLst/>
            <a:gdLst>
              <a:gd name="connsiteX0" fmla="*/ 0 w 8645525"/>
              <a:gd name="connsiteY0" fmla="*/ 6350 h 12700"/>
              <a:gd name="connsiteX1" fmla="*/ 8645524 w 8645525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45525" h="12700">
                <a:moveTo>
                  <a:pt x="0" y="6350"/>
                </a:moveTo>
                <a:lnTo>
                  <a:pt x="864552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535748" y="1414144"/>
            <a:ext cx="28575" cy="4009390"/>
          </a:xfrm>
          <a:custGeom>
            <a:avLst/>
            <a:gdLst>
              <a:gd name="connsiteX0" fmla="*/ 14287 w 28575"/>
              <a:gd name="connsiteY0" fmla="*/ 0 h 4009390"/>
              <a:gd name="connsiteX1" fmla="*/ 14287 w 28575"/>
              <a:gd name="connsiteY1" fmla="*/ 4009390 h 4009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575" h="4009390">
                <a:moveTo>
                  <a:pt x="14287" y="0"/>
                </a:moveTo>
                <a:lnTo>
                  <a:pt x="14287" y="4009390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15285" y="1414144"/>
            <a:ext cx="12700" cy="4009390"/>
          </a:xfrm>
          <a:custGeom>
            <a:avLst/>
            <a:gdLst>
              <a:gd name="connsiteX0" fmla="*/ 6350 w 12700"/>
              <a:gd name="connsiteY0" fmla="*/ 0 h 4009390"/>
              <a:gd name="connsiteX1" fmla="*/ 6350 w 12700"/>
              <a:gd name="connsiteY1" fmla="*/ 4009390 h 4009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4009390">
                <a:moveTo>
                  <a:pt x="6350" y="0"/>
                </a:moveTo>
                <a:lnTo>
                  <a:pt x="6350" y="400939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772661" y="1414144"/>
            <a:ext cx="12699" cy="4009390"/>
          </a:xfrm>
          <a:custGeom>
            <a:avLst/>
            <a:gdLst>
              <a:gd name="connsiteX0" fmla="*/ 6349 w 12699"/>
              <a:gd name="connsiteY0" fmla="*/ 0 h 4009390"/>
              <a:gd name="connsiteX1" fmla="*/ 6349 w 12699"/>
              <a:gd name="connsiteY1" fmla="*/ 4009390 h 4009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699" h="4009390">
                <a:moveTo>
                  <a:pt x="6349" y="0"/>
                </a:moveTo>
                <a:lnTo>
                  <a:pt x="6349" y="400939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030084" y="1414144"/>
            <a:ext cx="12700" cy="4009390"/>
          </a:xfrm>
          <a:custGeom>
            <a:avLst/>
            <a:gdLst>
              <a:gd name="connsiteX0" fmla="*/ 6350 w 12700"/>
              <a:gd name="connsiteY0" fmla="*/ 0 h 4009390"/>
              <a:gd name="connsiteX1" fmla="*/ 6350 w 12700"/>
              <a:gd name="connsiteY1" fmla="*/ 4009390 h 4009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4009390">
                <a:moveTo>
                  <a:pt x="6350" y="0"/>
                </a:moveTo>
                <a:lnTo>
                  <a:pt x="6350" y="400939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0181273" y="1414144"/>
            <a:ext cx="28575" cy="4009390"/>
          </a:xfrm>
          <a:custGeom>
            <a:avLst/>
            <a:gdLst>
              <a:gd name="connsiteX0" fmla="*/ 14287 w 28575"/>
              <a:gd name="connsiteY0" fmla="*/ 0 h 4009390"/>
              <a:gd name="connsiteX1" fmla="*/ 14287 w 28575"/>
              <a:gd name="connsiteY1" fmla="*/ 4009390 h 4009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575" h="4009390">
                <a:moveTo>
                  <a:pt x="14287" y="0"/>
                </a:moveTo>
                <a:lnTo>
                  <a:pt x="14287" y="4009390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550035" y="3042285"/>
            <a:ext cx="8645525" cy="12700"/>
          </a:xfrm>
          <a:custGeom>
            <a:avLst/>
            <a:gdLst>
              <a:gd name="connsiteX0" fmla="*/ 0 w 8645525"/>
              <a:gd name="connsiteY0" fmla="*/ 6350 h 12700"/>
              <a:gd name="connsiteX1" fmla="*/ 8645524 w 8645525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45525" h="12700">
                <a:moveTo>
                  <a:pt x="0" y="6350"/>
                </a:moveTo>
                <a:lnTo>
                  <a:pt x="864552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550035" y="4020820"/>
            <a:ext cx="8645525" cy="12700"/>
          </a:xfrm>
          <a:custGeom>
            <a:avLst/>
            <a:gdLst>
              <a:gd name="connsiteX0" fmla="*/ 0 w 8645525"/>
              <a:gd name="connsiteY0" fmla="*/ 6350 h 12700"/>
              <a:gd name="connsiteX1" fmla="*/ 8645524 w 8645525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45525" h="12700">
                <a:moveTo>
                  <a:pt x="0" y="6350"/>
                </a:moveTo>
                <a:lnTo>
                  <a:pt x="864552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50035" y="4727575"/>
            <a:ext cx="8645525" cy="12700"/>
          </a:xfrm>
          <a:custGeom>
            <a:avLst/>
            <a:gdLst>
              <a:gd name="connsiteX0" fmla="*/ 0 w 8645525"/>
              <a:gd name="connsiteY0" fmla="*/ 6350 h 12700"/>
              <a:gd name="connsiteX1" fmla="*/ 8645524 w 8645525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45525" h="12700">
                <a:moveTo>
                  <a:pt x="0" y="6350"/>
                </a:moveTo>
                <a:lnTo>
                  <a:pt x="864552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550035" y="5409248"/>
            <a:ext cx="8645525" cy="28575"/>
          </a:xfrm>
          <a:custGeom>
            <a:avLst/>
            <a:gdLst>
              <a:gd name="connsiteX0" fmla="*/ 0 w 8645525"/>
              <a:gd name="connsiteY0" fmla="*/ 14287 h 28575"/>
              <a:gd name="connsiteX1" fmla="*/ 8645524 w 8645525"/>
              <a:gd name="connsiteY1" fmla="*/ 14287 h 28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45525" h="28575">
                <a:moveTo>
                  <a:pt x="0" y="14287"/>
                </a:moveTo>
                <a:lnTo>
                  <a:pt x="8645524" y="14287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10541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-23446"/>
            <a:ext cx="9144000" cy="6858000"/>
          </a:xfrm>
          <a:prstGeom prst="rect">
            <a:avLst/>
          </a:prstGeom>
          <a:noFill/>
        </p:spPr>
      </p:pic>
      <p:sp>
        <p:nvSpPr>
          <p:cNvPr id="14" name="TextBox 1"/>
          <p:cNvSpPr txBox="1"/>
          <p:nvPr/>
        </p:nvSpPr>
        <p:spPr>
          <a:xfrm>
            <a:off x="1638299" y="1485900"/>
            <a:ext cx="3657253" cy="241300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371600" algn="l"/>
                <a:tab pos="1866900" algn="l"/>
              </a:tabLst>
            </a:pPr>
            <a:r>
              <a:rPr lang="en-US" altLang="zh-CN" dirty="0"/>
              <a:t>		</a:t>
            </a:r>
            <a:r>
              <a:rPr lang="en-US" altLang="zh-CN" sz="2795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时间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000"/>
              </a:lnSpc>
              <a:tabLst>
                <a:tab pos="1371600" algn="l"/>
                <a:tab pos="1866900" algn="l"/>
              </a:tabLst>
            </a:pP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古埃及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约前</a:t>
            </a:r>
            <a:r>
              <a:rPr lang="en-US" altLang="zh-CN" sz="2795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3500</a:t>
            </a:r>
          </a:p>
          <a:p>
            <a:pPr>
              <a:lnSpc>
                <a:spcPts val="2600"/>
              </a:lnSpc>
              <a:tabLst>
                <a:tab pos="1371600" algn="l"/>
                <a:tab pos="18669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</a:p>
          <a:p>
            <a:pPr>
              <a:lnSpc>
                <a:spcPts val="4700"/>
              </a:lnSpc>
              <a:tabLst>
                <a:tab pos="1371600" algn="l"/>
                <a:tab pos="1866900" algn="l"/>
              </a:tabLst>
            </a:pP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古巴比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</a:t>
            </a:r>
            <a:r>
              <a:rPr lang="en-US" altLang="zh-CN" sz="2795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3500</a:t>
            </a: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</a:p>
          <a:p>
            <a:pPr>
              <a:lnSpc>
                <a:spcPts val="2600"/>
              </a:lnSpc>
              <a:tabLst>
                <a:tab pos="1371600" algn="l"/>
                <a:tab pos="1866900" algn="l"/>
              </a:tabLst>
            </a:pP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伦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以后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638301" y="4025901"/>
            <a:ext cx="2872581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古印度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</a:t>
            </a:r>
            <a:r>
              <a:rPr lang="en-US" altLang="zh-CN" sz="2795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2500</a:t>
            </a: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638301" y="4800601"/>
            <a:ext cx="71814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中国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009901" y="4737101"/>
            <a:ext cx="1436291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</a:t>
            </a:r>
            <a:r>
              <a:rPr lang="en-US" altLang="zh-CN" sz="2795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2070</a:t>
            </a: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143501" y="1485900"/>
            <a:ext cx="1436291" cy="20595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52400" algn="l"/>
              </a:tabLst>
            </a:pPr>
            <a:r>
              <a:rPr lang="en-US" altLang="zh-CN" sz="2795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发源地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5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尼罗河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500"/>
              </a:lnSpc>
              <a:tabLst>
                <a:tab pos="152400" algn="l"/>
              </a:tabLst>
            </a:pP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两河流域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914901" y="4762501"/>
            <a:ext cx="1795363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黄河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长江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937933" y="1614608"/>
            <a:ext cx="3464274" cy="238013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52400" algn="l"/>
                <a:tab pos="254000" algn="l"/>
              </a:tabLst>
            </a:pPr>
            <a:r>
              <a:rPr lang="en-US" altLang="zh-CN" dirty="0"/>
              <a:t>		</a:t>
            </a:r>
            <a:r>
              <a:rPr lang="en-US" altLang="zh-CN" sz="2795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文明标志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152400" algn="l"/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象形文字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金字塔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152400" algn="l"/>
                <a:tab pos="254000" algn="l"/>
              </a:tabLst>
            </a:pPr>
            <a:r>
              <a:rPr lang="en-US" altLang="zh-CN" dirty="0"/>
              <a:t>		</a:t>
            </a:r>
            <a:r>
              <a:rPr lang="en-US" altLang="zh-CN" sz="2795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空中花园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楔形文字</a:t>
            </a:r>
            <a:endParaRPr lang="en-US" altLang="zh-CN" sz="2795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tabLst>
                <a:tab pos="152400" algn="l"/>
                <a:tab pos="254000" algn="l"/>
              </a:tabLst>
            </a:pP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《汉谟拉比法典》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9002565" y="4065183"/>
            <a:ext cx="71814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佛教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914901" y="4000501"/>
            <a:ext cx="3770263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恒河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印度河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种姓制度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8643492" y="4855112"/>
            <a:ext cx="1077218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甲骨文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238962" y="4869294"/>
            <a:ext cx="1077218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分封制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561363" y="4410142"/>
            <a:ext cx="1436291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印章文字</a:t>
            </a:r>
            <a:endParaRPr lang="en-US" altLang="zh-CN" sz="2795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28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671" r="70323" b="59369"/>
          <a:stretch>
            <a:fillRect/>
          </a:stretch>
        </p:blipFill>
        <p:spPr>
          <a:xfrm>
            <a:off x="2605405" y="221615"/>
            <a:ext cx="6751955" cy="398399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041074" y="3951253"/>
            <a:ext cx="8229600" cy="1224136"/>
          </a:xfrm>
          <a:solidFill>
            <a:srgbClr val="00B0F0"/>
          </a:solidFill>
          <a:ln>
            <a:noFill/>
          </a:ln>
          <a:effectLst/>
          <a:sp3d prstMaterial="plastic"/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海洋文明</a:t>
            </a:r>
          </a:p>
        </p:txBody>
      </p:sp>
      <p:sp>
        <p:nvSpPr>
          <p:cNvPr id="57346" name="内容占位符 1"/>
          <p:cNvSpPr>
            <a:spLocks noGrp="1"/>
          </p:cNvSpPr>
          <p:nvPr>
            <p:ph idx="1"/>
          </p:nvPr>
        </p:nvSpPr>
        <p:spPr>
          <a:xfrm>
            <a:off x="2040890" y="4839970"/>
            <a:ext cx="8229600" cy="1585595"/>
          </a:xfrm>
          <a:solidFill>
            <a:srgbClr val="00B0F0">
              <a:alpha val="100000"/>
            </a:srgbClr>
          </a:solidFill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 eaLnBrk="1" hangingPunct="1"/>
            <a:r>
              <a:rPr lang="en-US" altLang="zh-CN" sz="3600" dirty="0">
                <a:solidFill>
                  <a:srgbClr val="FF0000"/>
                </a:solidFill>
              </a:rPr>
              <a:t>1.</a:t>
            </a:r>
            <a:r>
              <a:rPr sz="3600" dirty="0">
                <a:solidFill>
                  <a:srgbClr val="FF0000"/>
                </a:solidFill>
              </a:rPr>
              <a:t>地理：地中海沿海</a:t>
            </a:r>
          </a:p>
          <a:p>
            <a:pPr eaLnBrk="1" hangingPunct="1"/>
            <a:r>
              <a:rPr lang="en-US" altLang="zh-CN" sz="3600" dirty="0">
                <a:solidFill>
                  <a:srgbClr val="FF0000"/>
                </a:solidFill>
              </a:rPr>
              <a:t>2.</a:t>
            </a:r>
            <a:r>
              <a:rPr sz="3600" dirty="0">
                <a:solidFill>
                  <a:srgbClr val="FF0000"/>
                </a:solidFill>
              </a:rPr>
              <a:t>经济：商业贸易发达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73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 uiExpand="1" build="p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999,&quot;width&quot;:18378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999,&quot;width&quot;:18378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3063</TotalTime>
  <Words>726</Words>
  <Application>Microsoft Office PowerPoint</Application>
  <PresentationFormat>宽屏</PresentationFormat>
  <Paragraphs>156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7" baseType="lpstr">
      <vt:lpstr>HappyZcool-2016</vt:lpstr>
      <vt:lpstr>黑体</vt:lpstr>
      <vt:lpstr>华文琥珀</vt:lpstr>
      <vt:lpstr>华文楷体</vt:lpstr>
      <vt:lpstr>华文新魏</vt:lpstr>
      <vt:lpstr>华文中宋</vt:lpstr>
      <vt:lpstr>楷体</vt:lpstr>
      <vt:lpstr>楷体_GB2312</vt:lpstr>
      <vt:lpstr>隶书</vt:lpstr>
      <vt:lpstr>宋体</vt:lpstr>
      <vt:lpstr>微软雅黑</vt:lpstr>
      <vt:lpstr>微软雅黑 Light</vt:lpstr>
      <vt:lpstr>幼圆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大河文明</vt:lpstr>
      <vt:lpstr>PowerPoint 演示文稿</vt:lpstr>
      <vt:lpstr>海洋文明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Crystal_Hu - 胡晓方</cp:lastModifiedBy>
  <cp:revision>149</cp:revision>
  <dcterms:created xsi:type="dcterms:W3CDTF">2019-06-19T02:08:00Z</dcterms:created>
  <dcterms:modified xsi:type="dcterms:W3CDTF">2020-05-08T01:28:20Z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